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56" r:id="rId2"/>
    <p:sldId id="258" r:id="rId3"/>
    <p:sldId id="259" r:id="rId4"/>
    <p:sldId id="260" r:id="rId5"/>
    <p:sldId id="257" r:id="rId6"/>
    <p:sldId id="266" r:id="rId7"/>
    <p:sldId id="264" r:id="rId8"/>
    <p:sldId id="265" r:id="rId9"/>
    <p:sldId id="261" r:id="rId10"/>
    <p:sldId id="269" r:id="rId11"/>
    <p:sldId id="262" r:id="rId12"/>
    <p:sldId id="268" r:id="rId13"/>
    <p:sldId id="27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DB9496-5F89-44CC-A1C5-D2BF8BF0D89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BB22EC-8F5E-4E02-91C1-E27B07E2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7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5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7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4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04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4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4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0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5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9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2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1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5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6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7B2382E-CBF2-4E40-BF8D-5F8469E7EB3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DA34117-F68E-403E-81EF-C6AF3F9D8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51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ziegler@ms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mst.edu/introtocpe/home" TargetMode="External"/><Relationship Id="rId2" Type="http://schemas.openxmlformats.org/officeDocument/2006/relationships/hyperlink" Target="http://www.keil.com/support/man/docs/c51/c51_intro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pe.nu.ac.th/ponpisut/22323006-Embedded-c-Tutorial-8051.pdf" TargetMode="External"/><Relationship Id="rId4" Type="http://schemas.openxmlformats.org/officeDocument/2006/relationships/hyperlink" Target="http://www.8052mcu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il.com/support/man/docs/c51/c51_le_sbit.htm" TargetMode="External"/><Relationship Id="rId3" Type="http://schemas.openxmlformats.org/officeDocument/2006/relationships/hyperlink" Target="http://www.keil.com/support/man/docs/c51/c51_le_char.htm" TargetMode="External"/><Relationship Id="rId7" Type="http://schemas.openxmlformats.org/officeDocument/2006/relationships/hyperlink" Target="http://www.keil.com/support/man/docs/c51/c51_le_double.htm" TargetMode="External"/><Relationship Id="rId2" Type="http://schemas.openxmlformats.org/officeDocument/2006/relationships/hyperlink" Target="http://www.keil.com/support/man/docs/c51/c51_le_bi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il.com/support/man/docs/c51/c51_le_float.htm" TargetMode="External"/><Relationship Id="rId5" Type="http://schemas.openxmlformats.org/officeDocument/2006/relationships/hyperlink" Target="http://www.keil.com/support/man/docs/c51/c51_le_int.htm" TargetMode="External"/><Relationship Id="rId10" Type="http://schemas.openxmlformats.org/officeDocument/2006/relationships/hyperlink" Target="http://www.keil.com/support/man/docs/c51/c51_le_sfr16.htm" TargetMode="External"/><Relationship Id="rId4" Type="http://schemas.openxmlformats.org/officeDocument/2006/relationships/hyperlink" Target="http://www.keil.com/support/man/docs/c51/c51_le_enum.htm" TargetMode="External"/><Relationship Id="rId9" Type="http://schemas.openxmlformats.org/officeDocument/2006/relationships/hyperlink" Target="http://www.keil.com/support/man/docs/c51/c51_le_sfr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Embedded C for 8051: Primer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cap="small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for </a:t>
            </a:r>
            <a:r>
              <a:rPr lang="en-US" sz="4000" cap="small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CompEng</a:t>
            </a:r>
            <a:r>
              <a:rPr lang="en-US" sz="4000" cap="small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 3150</a:t>
            </a:r>
            <a:endParaRPr lang="en-US" sz="4000" cap="small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085968"/>
            <a:ext cx="8676222" cy="1705232"/>
          </a:xfrm>
        </p:spPr>
        <p:txBody>
          <a:bodyPr>
            <a:normAutofit/>
          </a:bodyPr>
          <a:lstStyle/>
          <a:p>
            <a:r>
              <a:rPr lang="en-US" dirty="0" smtClean="0"/>
              <a:t>Brad </a:t>
            </a:r>
            <a:r>
              <a:rPr lang="en-US" dirty="0" smtClean="0"/>
              <a:t>Ziegler</a:t>
            </a:r>
          </a:p>
          <a:p>
            <a:r>
              <a:rPr lang="en-US" dirty="0" smtClean="0">
                <a:hlinkClick r:id="rId2"/>
              </a:rPr>
              <a:t>bziegler@mst.edu</a:t>
            </a:r>
            <a:endParaRPr lang="en-US" dirty="0" smtClean="0"/>
          </a:p>
          <a:p>
            <a:r>
              <a:rPr lang="en-US" dirty="0" smtClean="0"/>
              <a:t>October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609600"/>
            <a:ext cx="10065430" cy="52639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29946" y="4275438"/>
            <a:ext cx="6161903" cy="4201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  <a:br>
              <a:rPr lang="en-US" dirty="0" smtClean="0"/>
            </a:br>
            <a:r>
              <a:rPr lang="en-US" dirty="0" smtClean="0"/>
              <a:t>Electronic door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10202090" cy="312420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Create a door lock mechanism that requires you to enter a three-digit code and then verify the code.  If both codes match, the door locks.  If not, an error indicator is shown.</a:t>
            </a:r>
          </a:p>
          <a:p>
            <a:pPr marL="0" indent="0">
              <a:buNone/>
            </a:pPr>
            <a:r>
              <a:rPr lang="en-US" sz="2400" dirty="0" smtClean="0"/>
              <a:t>Three indicators: RED – Locked, Yellow – Verify, Green – Unlocked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84" y="4844192"/>
            <a:ext cx="6753076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21" y="383007"/>
            <a:ext cx="7451233" cy="61784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2768" y="1729945"/>
            <a:ext cx="2743200" cy="40283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LEDs</a:t>
            </a:r>
          </a:p>
          <a:p>
            <a:r>
              <a:rPr lang="en-US" dirty="0" smtClean="0"/>
              <a:t>P2.4 – Red</a:t>
            </a:r>
          </a:p>
          <a:p>
            <a:r>
              <a:rPr lang="en-US" dirty="0" smtClean="0"/>
              <a:t>P0.5 – Yellow</a:t>
            </a:r>
          </a:p>
          <a:p>
            <a:r>
              <a:rPr lang="en-US" dirty="0" smtClean="0"/>
              <a:t>P2.7 – Green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Switches</a:t>
            </a:r>
          </a:p>
          <a:p>
            <a:r>
              <a:rPr lang="en-US" dirty="0" smtClean="0"/>
              <a:t>P2.1 – Left</a:t>
            </a:r>
          </a:p>
          <a:p>
            <a:r>
              <a:rPr lang="en-US" dirty="0" smtClean="0"/>
              <a:t>P0.3 – Middle</a:t>
            </a:r>
          </a:p>
          <a:p>
            <a:r>
              <a:rPr lang="en-US" dirty="0" smtClean="0"/>
              <a:t>P2.2 – Right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7595" y="675503"/>
            <a:ext cx="7768281" cy="121920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8200" y="5445316"/>
            <a:ext cx="7867073" cy="12192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81449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88757"/>
            <a:ext cx="9905998" cy="4102443"/>
          </a:xfrm>
        </p:spPr>
        <p:txBody>
          <a:bodyPr/>
          <a:lstStyle/>
          <a:p>
            <a:r>
              <a:rPr lang="en-US" dirty="0" smtClean="0"/>
              <a:t>Cx51 </a:t>
            </a:r>
            <a:r>
              <a:rPr lang="en-US" dirty="0"/>
              <a:t>User’s Guide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www.keil.com/support/man/docs/c51/c51_intro.htm</a:t>
            </a:r>
            <a:endParaRPr lang="en-US" dirty="0" smtClean="0"/>
          </a:p>
          <a:p>
            <a:r>
              <a:rPr lang="en-US" dirty="0" smtClean="0"/>
              <a:t>ECE Intro to Comp </a:t>
            </a:r>
            <a:r>
              <a:rPr lang="en-US" dirty="0" err="1" smtClean="0"/>
              <a:t>Eng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sites.google.com/a/mst.edu/introtocpe/home</a:t>
            </a:r>
            <a:endParaRPr lang="en-US" dirty="0" smtClean="0"/>
          </a:p>
          <a:p>
            <a:pPr lvl="1"/>
            <a:r>
              <a:rPr lang="en-US" dirty="0" smtClean="0"/>
              <a:t>Simon Board information, code samples, .hex files</a:t>
            </a:r>
          </a:p>
          <a:p>
            <a:r>
              <a:rPr lang="en-US" dirty="0" smtClean="0"/>
              <a:t>The 8052 Online Resource  </a:t>
            </a:r>
            <a:r>
              <a:rPr lang="en-US" dirty="0">
                <a:hlinkClick r:id="rId4"/>
              </a:rPr>
              <a:t>http://www.8052mcu.com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r>
              <a:rPr lang="en-US" dirty="0" smtClean="0"/>
              <a:t>Pont, Michael.  </a:t>
            </a:r>
            <a:r>
              <a:rPr lang="en-US" u="sng" dirty="0" smtClean="0"/>
              <a:t>Embedded C</a:t>
            </a:r>
            <a:r>
              <a:rPr lang="en-US" dirty="0" smtClean="0"/>
              <a:t>.  Pearson Education, 2002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www.ecpe.nu.ac.th/ponpisut/22323006-Embedded-c-Tutorial-8051.pdf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30394"/>
            <a:ext cx="9905998" cy="3124201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You have taken an introductory programming course (likely </a:t>
            </a:r>
            <a:r>
              <a:rPr lang="en-US" sz="2400" dirty="0" err="1" smtClean="0"/>
              <a:t>c++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You know a little about the architecture of the 8051 microcontroller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1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</a:t>
            </a:r>
            <a:br>
              <a:rPr lang="en-US" dirty="0" smtClean="0"/>
            </a:br>
            <a:r>
              <a:rPr lang="en-US" dirty="0" smtClean="0"/>
              <a:t>8051 generic architecture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15200" y="2561968"/>
            <a:ext cx="3732211" cy="31242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effectLst/>
              </a:rPr>
              <a:t>Typical </a:t>
            </a:r>
            <a:r>
              <a:rPr lang="en-US" b="1" dirty="0">
                <a:effectLst/>
              </a:rPr>
              <a:t>features of a modern 8051</a:t>
            </a:r>
            <a:r>
              <a:rPr lang="en-US" b="1" dirty="0" smtClean="0">
                <a:effectLst/>
              </a:rPr>
              <a:t>: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Thirty-two input / output lines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Internal data (RAM) memory - 256 </a:t>
            </a:r>
            <a:r>
              <a:rPr lang="en-US" dirty="0" smtClean="0">
                <a:effectLst/>
              </a:rPr>
              <a:t>bytes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Up to 64 </a:t>
            </a:r>
            <a:r>
              <a:rPr lang="en-US" dirty="0" err="1">
                <a:effectLst/>
              </a:rPr>
              <a:t>kbytes</a:t>
            </a:r>
            <a:r>
              <a:rPr lang="en-US" dirty="0">
                <a:effectLst/>
              </a:rPr>
              <a:t> of ROM memory (usually flash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Three 16-bit timers / </a:t>
            </a:r>
            <a:r>
              <a:rPr lang="en-US" dirty="0" smtClean="0">
                <a:effectLst/>
              </a:rPr>
              <a:t>counters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Nine interrupts (two external) with two priority levels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Low-power Idle and Power-down modes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30" y="2691714"/>
            <a:ext cx="542239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298" y="2403388"/>
            <a:ext cx="11022228" cy="3124201"/>
          </a:xfrm>
        </p:spPr>
        <p:txBody>
          <a:bodyPr anchor="t">
            <a:noAutofit/>
          </a:bodyPr>
          <a:lstStyle/>
          <a:p>
            <a:r>
              <a:rPr lang="en-US" sz="2400" dirty="0" smtClean="0"/>
              <a:t>Utilizes the C51 Linker built into </a:t>
            </a:r>
            <a:r>
              <a:rPr lang="en-US" sz="2400" dirty="0" err="1" smtClean="0"/>
              <a:t>Keil</a:t>
            </a:r>
            <a:r>
              <a:rPr lang="en-US" sz="2400" dirty="0" smtClean="0"/>
              <a:t> </a:t>
            </a:r>
            <a:r>
              <a:rPr lang="en-US" sz="2400" dirty="0" err="1" smtClean="0"/>
              <a:t>uVision</a:t>
            </a:r>
            <a:endParaRPr lang="en-US" sz="2400" dirty="0" smtClean="0"/>
          </a:p>
          <a:p>
            <a:r>
              <a:rPr lang="en-US" sz="2400" dirty="0" smtClean="0"/>
              <a:t>Structure of programs is much like C programs written for Linux or Windows</a:t>
            </a:r>
          </a:p>
          <a:p>
            <a:r>
              <a:rPr lang="en-US" sz="2400" dirty="0" smtClean="0"/>
              <a:t>You can define functions like in C – helpful for breaking up blocks of code</a:t>
            </a:r>
          </a:p>
          <a:p>
            <a:r>
              <a:rPr lang="en-US" sz="2400" dirty="0" smtClean="0"/>
              <a:t>Set values to a single data line (bit) or an entire bus (8-bits)</a:t>
            </a:r>
          </a:p>
          <a:p>
            <a:r>
              <a:rPr lang="en-US" sz="2400" dirty="0" smtClean="0"/>
              <a:t>Comments can be done using // or /* */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90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595" y="609600"/>
            <a:ext cx="3484605" cy="596419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 Cx51 Compiler provides several basic data types you may use in your C programs.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 compiler supports the standard C data types as well as several data types that are unique to the Cx51 platform.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366940"/>
              </p:ext>
            </p:extLst>
          </p:nvPr>
        </p:nvGraphicFramePr>
        <p:xfrm>
          <a:off x="1000130" y="1942465"/>
          <a:ext cx="7209642" cy="43513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5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Types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Bits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Bytes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Value Range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linkClick r:id="rId2"/>
                        </a:rPr>
                        <a:t>bit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 to 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signed </a:t>
                      </a:r>
                      <a:r>
                        <a:rPr lang="en-US" sz="1400">
                          <a:hlinkClick r:id="rId3"/>
                        </a:rPr>
                        <a:t>char</a:t>
                      </a:r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-128 — +127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unsigned </a:t>
                      </a:r>
                      <a:r>
                        <a:rPr lang="en-US" sz="1400">
                          <a:hlinkClick r:id="rId3"/>
                        </a:rPr>
                        <a:t>char</a:t>
                      </a:r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 — 255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hlinkClick r:id="rId4"/>
                        </a:rPr>
                        <a:t>enum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 / 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or 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-128 — +127 or -32768 — +32767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signed short </a:t>
                      </a:r>
                      <a:r>
                        <a:rPr lang="en-US" sz="1400">
                          <a:hlinkClick r:id="rId5"/>
                        </a:rPr>
                        <a:t>int</a:t>
                      </a:r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-32768 — +32767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unsigned short </a:t>
                      </a:r>
                      <a:r>
                        <a:rPr lang="en-US" sz="1400">
                          <a:hlinkClick r:id="rId5"/>
                        </a:rPr>
                        <a:t>int</a:t>
                      </a:r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— 65535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signed </a:t>
                      </a:r>
                      <a:r>
                        <a:rPr lang="en-US" sz="1400">
                          <a:hlinkClick r:id="rId5"/>
                        </a:rPr>
                        <a:t>int</a:t>
                      </a:r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-32768 — +32767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unsigned </a:t>
                      </a:r>
                      <a:r>
                        <a:rPr lang="en-US" sz="1400">
                          <a:hlinkClick r:id="rId5"/>
                        </a:rPr>
                        <a:t>int</a:t>
                      </a:r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— 65535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signed long </a:t>
                      </a:r>
                      <a:r>
                        <a:rPr lang="en-US" sz="1400">
                          <a:hlinkClick r:id="rId5"/>
                        </a:rPr>
                        <a:t>int</a:t>
                      </a:r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-2147483648 — +2147483647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unsigned long </a:t>
                      </a:r>
                      <a:r>
                        <a:rPr lang="en-US" sz="1400">
                          <a:hlinkClick r:id="rId5"/>
                        </a:rPr>
                        <a:t>int</a:t>
                      </a:r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— 4294967295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hlinkClick r:id="rId6"/>
                        </a:rPr>
                        <a:t>float</a:t>
                      </a:r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±1.175494E-38 — ±3.402823E+38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hlinkClick r:id="rId7"/>
                        </a:rPr>
                        <a:t>double</a:t>
                      </a:r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±1.175494E-38 — ±3.402823E+38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hlinkClick r:id="rId8"/>
                        </a:rPr>
                        <a:t>sbit</a:t>
                      </a:r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or 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hlinkClick r:id="rId9"/>
                        </a:rPr>
                        <a:t>sfr</a:t>
                      </a:r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— 255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hlinkClick r:id="rId10"/>
                        </a:rPr>
                        <a:t>sfr16</a:t>
                      </a:r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 — 65535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726458" y="250224"/>
            <a:ext cx="352944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Data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92195"/>
          </a:xfrm>
        </p:spPr>
        <p:txBody>
          <a:bodyPr/>
          <a:lstStyle/>
          <a:p>
            <a:r>
              <a:rPr lang="en-US" dirty="0" smtClean="0"/>
              <a:t>Simon Board 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2" r="32169"/>
          <a:stretch/>
        </p:blipFill>
        <p:spPr>
          <a:xfrm rot="5400000">
            <a:off x="3306137" y="1386444"/>
            <a:ext cx="4393477" cy="5750011"/>
          </a:xfrm>
        </p:spPr>
      </p:pic>
    </p:spTree>
    <p:extLst>
      <p:ext uri="{BB962C8B-B14F-4D97-AF65-F5344CB8AC3E}">
        <p14:creationId xmlns:p14="http://schemas.microsoft.com/office/powerpoint/2010/main" val="17571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16" y="0"/>
            <a:ext cx="10898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21" y="383007"/>
            <a:ext cx="7451233" cy="617848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93425" y="510746"/>
            <a:ext cx="2537725" cy="59230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71583"/>
            <a:ext cx="9905998" cy="3124201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Start with a super loop</a:t>
            </a:r>
          </a:p>
          <a:p>
            <a:r>
              <a:rPr lang="en-US" sz="2400" dirty="0" smtClean="0"/>
              <a:t>Initialize port modes</a:t>
            </a:r>
          </a:p>
          <a:p>
            <a:r>
              <a:rPr lang="en-US" sz="2400" dirty="0" smtClean="0"/>
              <a:t>Turn LED on for some time and then turn off</a:t>
            </a:r>
          </a:p>
        </p:txBody>
      </p:sp>
    </p:spTree>
    <p:extLst>
      <p:ext uri="{BB962C8B-B14F-4D97-AF65-F5344CB8AC3E}">
        <p14:creationId xmlns:p14="http://schemas.microsoft.com/office/powerpoint/2010/main" val="32139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354</TotalTime>
  <Words>445</Words>
  <Application>Microsoft Office PowerPoint</Application>
  <PresentationFormat>Widescreen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Mesh</vt:lpstr>
      <vt:lpstr>Embedded C for 8051: Primer for CompEng 3150</vt:lpstr>
      <vt:lpstr>Assumptions</vt:lpstr>
      <vt:lpstr>Review: 8051 generic architecture</vt:lpstr>
      <vt:lpstr>Embedded C</vt:lpstr>
      <vt:lpstr>The Cx51 Compiler provides several basic data types you may use in your C programs. The compiler supports the standard C data types as well as several data types that are unique to the Cx51 platform.</vt:lpstr>
      <vt:lpstr>Simon Board 2</vt:lpstr>
      <vt:lpstr>PowerPoint Presentation</vt:lpstr>
      <vt:lpstr>PowerPoint Presentation</vt:lpstr>
      <vt:lpstr>Hello World</vt:lpstr>
      <vt:lpstr>PowerPoint Presentation</vt:lpstr>
      <vt:lpstr>Problem: Electronic door lock</vt:lpstr>
      <vt:lpstr>PowerPoint Presentation</vt:lpstr>
      <vt:lpstr>Resources</vt:lpstr>
    </vt:vector>
  </TitlesOfParts>
  <Company>Missouri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C for 8051: Primer for CompEng 3150</dc:title>
  <dc:creator>bjzce8</dc:creator>
  <cp:lastModifiedBy>bjzce8</cp:lastModifiedBy>
  <cp:revision>11</cp:revision>
  <cp:lastPrinted>2018-10-02T02:45:32Z</cp:lastPrinted>
  <dcterms:created xsi:type="dcterms:W3CDTF">2018-10-01T22:28:01Z</dcterms:created>
  <dcterms:modified xsi:type="dcterms:W3CDTF">2018-10-02T18:44:53Z</dcterms:modified>
</cp:coreProperties>
</file>